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May 1, 2015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hl5h5JZi-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t4N9GSBoM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learning occurs through reinforcement and conditioning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45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Here is a great example of </a:t>
            </a:r>
            <a:r>
              <a:rPr lang="en-US" i="1" dirty="0" smtClean="0"/>
              <a:t>Positive Punishment in </a:t>
            </a:r>
            <a:r>
              <a:rPr lang="en-US" i="1" dirty="0"/>
              <a:t>Operant Conditioning from the show “The Big Bang Theory”:</a:t>
            </a:r>
          </a:p>
          <a:p>
            <a:pPr marL="6858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www.youtube.com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watch?v</a:t>
            </a:r>
            <a:r>
              <a:rPr lang="en-US" dirty="0">
                <a:hlinkClick r:id="rId2"/>
              </a:rPr>
              <a:t>=LhI5h5JZi-U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1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psychology, we try to understand how learning occurs through observing changes in behavior.</a:t>
            </a:r>
          </a:p>
          <a:p>
            <a:endParaRPr lang="en-US" dirty="0"/>
          </a:p>
          <a:p>
            <a:r>
              <a:rPr lang="en-US" dirty="0" smtClean="0"/>
              <a:t>It is important to recognize that not all changes in behavior is considered evidence of learning, but that behavioral changes </a:t>
            </a:r>
            <a:r>
              <a:rPr lang="en-US" i="1" dirty="0" smtClean="0"/>
              <a:t>might</a:t>
            </a:r>
            <a:r>
              <a:rPr lang="en-US" dirty="0" smtClean="0"/>
              <a:t> be evidence of learning.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Terms to Know By the End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10000"/>
          </a:bodyPr>
          <a:lstStyle/>
          <a:p>
            <a:pPr marL="68580" indent="0">
              <a:buNone/>
            </a:pPr>
            <a:r>
              <a:rPr lang="en-US" dirty="0" smtClean="0"/>
              <a:t>Classical Conditioning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Operant Conditioning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Unconditioned Stimulus</a:t>
            </a:r>
            <a:endParaRPr lang="en-US" dirty="0"/>
          </a:p>
          <a:p>
            <a:pPr marL="68580" indent="0">
              <a:buNone/>
            </a:pPr>
            <a:r>
              <a:rPr lang="en-US" dirty="0" smtClean="0"/>
              <a:t>Unconditioned Response</a:t>
            </a:r>
          </a:p>
          <a:p>
            <a:pPr marL="68580" indent="0">
              <a:buNone/>
            </a:pPr>
            <a:r>
              <a:rPr lang="en-US" dirty="0" smtClean="0"/>
              <a:t>Conditioned Stimulus</a:t>
            </a:r>
          </a:p>
          <a:p>
            <a:pPr marL="68580" indent="0">
              <a:buNone/>
            </a:pPr>
            <a:r>
              <a:rPr lang="en-US" dirty="0" smtClean="0"/>
              <a:t>Conditioned Response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Positive Reinforcement</a:t>
            </a:r>
          </a:p>
          <a:p>
            <a:pPr marL="68580" indent="0">
              <a:buNone/>
            </a:pPr>
            <a:r>
              <a:rPr lang="en-US" dirty="0" smtClean="0"/>
              <a:t>Negative Reinforcement</a:t>
            </a:r>
          </a:p>
          <a:p>
            <a:pPr marL="68580" indent="0">
              <a:buNone/>
            </a:pPr>
            <a:r>
              <a:rPr lang="en-US" dirty="0" smtClean="0"/>
              <a:t>Positive Punishment</a:t>
            </a:r>
          </a:p>
          <a:p>
            <a:pPr marL="68580" indent="0">
              <a:buNone/>
            </a:pPr>
            <a:r>
              <a:rPr lang="en-US" dirty="0" smtClean="0"/>
              <a:t>Negative Punishment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23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Unconditioned </a:t>
            </a:r>
            <a:r>
              <a:rPr lang="en-US" dirty="0" smtClean="0"/>
              <a:t>Stimulus – The original stimulus that elicits a response.</a:t>
            </a:r>
          </a:p>
          <a:p>
            <a:pPr marL="68580" indent="0">
              <a:buNone/>
            </a:pPr>
            <a:r>
              <a:rPr lang="en-US" dirty="0" smtClean="0"/>
              <a:t>(for example: food</a:t>
            </a:r>
            <a:r>
              <a:rPr lang="en-US" dirty="0" smtClean="0"/>
              <a:t>)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Unconditioned </a:t>
            </a:r>
            <a:r>
              <a:rPr lang="en-US" dirty="0" smtClean="0"/>
              <a:t>Response – a natural, reflexive response.</a:t>
            </a:r>
          </a:p>
          <a:p>
            <a:pPr marL="68580" indent="0">
              <a:buNone/>
            </a:pPr>
            <a:r>
              <a:rPr lang="en-US" dirty="0" smtClean="0"/>
              <a:t>(for example: </a:t>
            </a:r>
            <a:r>
              <a:rPr lang="en-US" dirty="0" smtClean="0"/>
              <a:t>salivation)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594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Classical Conditioning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Conditioned Stimulus- A neutral stimulus, that, when repeatedly paired with an unconditioned stimulus,  elicits a conditioned </a:t>
            </a:r>
            <a:r>
              <a:rPr lang="en-US" dirty="0" smtClean="0"/>
              <a:t>response</a:t>
            </a:r>
            <a:endParaRPr lang="en-US" dirty="0" smtClean="0"/>
          </a:p>
          <a:p>
            <a:pPr lvl="1"/>
            <a:r>
              <a:rPr lang="en-US" dirty="0" smtClean="0"/>
              <a:t>(for example: the ringing of a bell)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Conditioned Response- The response that occurs after learning the conditioned stimulus will be paired with the unconditioned stimulus.</a:t>
            </a:r>
          </a:p>
          <a:p>
            <a:r>
              <a:rPr lang="en-US" dirty="0" smtClean="0"/>
              <a:t>(for example: Salvation </a:t>
            </a:r>
            <a:r>
              <a:rPr lang="en-US" dirty="0" smtClean="0"/>
              <a:t>at the sound of the </a:t>
            </a:r>
            <a:r>
              <a:rPr lang="en-US" dirty="0" smtClean="0"/>
              <a:t>bell)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0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Operant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by the learning based on the association of consequences with one’s behaviors.</a:t>
            </a:r>
          </a:p>
          <a:p>
            <a:endParaRPr lang="en-US" dirty="0" smtClean="0"/>
          </a:p>
          <a:p>
            <a:r>
              <a:rPr lang="en-US" dirty="0" smtClean="0"/>
              <a:t>This conditioning is learned through a multitude of ways: Positive Reinforcement, Negative Reinforcement, Positive Punishment, Negative Punishment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2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Operant Conditioning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Positive Reinforcement – The addition of something pleasant following the desired behavior</a:t>
            </a:r>
          </a:p>
          <a:p>
            <a:endParaRPr lang="en-US" dirty="0"/>
          </a:p>
          <a:p>
            <a:r>
              <a:rPr lang="en-US" dirty="0" smtClean="0"/>
              <a:t>Negative Reinforcement- The removal of something </a:t>
            </a:r>
            <a:r>
              <a:rPr lang="en-US" i="1" dirty="0" smtClean="0"/>
              <a:t>unpleasant </a:t>
            </a:r>
            <a:r>
              <a:rPr lang="en-US" dirty="0" smtClean="0"/>
              <a:t>following the desired behavior.</a:t>
            </a:r>
            <a:endParaRPr lang="en-US" dirty="0"/>
          </a:p>
          <a:p>
            <a:pPr lvl="1"/>
            <a:r>
              <a:rPr lang="en-US" dirty="0" smtClean="0"/>
              <a:t>(</a:t>
            </a:r>
            <a:r>
              <a:rPr lang="en-US" dirty="0" smtClean="0"/>
              <a:t>for example: Bob will do this dishes to avoid his wife’s nagging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1671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Reinforcement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Here is a great example of </a:t>
            </a:r>
            <a:r>
              <a:rPr lang="en-US" i="1" dirty="0" smtClean="0"/>
              <a:t>Positive Reinforcement in Operant Conditioning from the show “The Big Bang Theory”:</a:t>
            </a:r>
          </a:p>
          <a:p>
            <a:endParaRPr lang="en-US" i="1" dirty="0"/>
          </a:p>
          <a:p>
            <a:pPr marL="68580" indent="0">
              <a:buNone/>
            </a:pPr>
            <a:r>
              <a:rPr lang="en-US" i="1" dirty="0">
                <a:hlinkClick r:id="rId2"/>
              </a:rPr>
              <a:t>https://</a:t>
            </a:r>
            <a:r>
              <a:rPr lang="en-US" i="1" dirty="0" err="1">
                <a:hlinkClick r:id="rId2"/>
              </a:rPr>
              <a:t>www.youtube.com</a:t>
            </a:r>
            <a:r>
              <a:rPr lang="en-US" i="1" dirty="0">
                <a:hlinkClick r:id="rId2"/>
              </a:rPr>
              <a:t>/</a:t>
            </a:r>
            <a:r>
              <a:rPr lang="en-US" i="1" dirty="0" err="1">
                <a:hlinkClick r:id="rId2"/>
              </a:rPr>
              <a:t>watch?v</a:t>
            </a:r>
            <a:r>
              <a:rPr lang="en-US" i="1" dirty="0">
                <a:hlinkClick r:id="rId2"/>
              </a:rPr>
              <a:t>=Mt4N9GSBoMI</a:t>
            </a:r>
            <a:endParaRPr lang="en-US" i="1" dirty="0" smtClean="0"/>
          </a:p>
          <a:p>
            <a:pPr lvl="1"/>
            <a:endParaRPr lang="en-US" i="1" dirty="0"/>
          </a:p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7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Operant Conditioning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Positive Punishment – The addition of something unpleasant following an undesired behavior</a:t>
            </a:r>
          </a:p>
          <a:p>
            <a:pPr lvl="1"/>
            <a:r>
              <a:rPr lang="en-US" dirty="0" smtClean="0"/>
              <a:t>(for example: detention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Negative Punishment – The removal of something pleasant following an undesired behavior.</a:t>
            </a:r>
          </a:p>
          <a:p>
            <a:pPr lvl="1"/>
            <a:r>
              <a:rPr lang="en-US" dirty="0" smtClean="0"/>
              <a:t>(for example: Being </a:t>
            </a:r>
            <a:r>
              <a:rPr lang="en-US" dirty="0" smtClean="0"/>
              <a:t>grounded for bad grades.  Removal of freedom to choose what to do with one’s own leisure)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6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3118</TotalTime>
  <Words>388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Learning</vt:lpstr>
      <vt:lpstr>Overview</vt:lpstr>
      <vt:lpstr>Terms to Know By the End of the Day</vt:lpstr>
      <vt:lpstr>Classical Conditioning</vt:lpstr>
      <vt:lpstr>Classical Conditioning cont’d</vt:lpstr>
      <vt:lpstr>Operant Conditioning</vt:lpstr>
      <vt:lpstr>Operant Conditioning Terms</vt:lpstr>
      <vt:lpstr>Positive Reinforcement</vt:lpstr>
      <vt:lpstr>Operant Conditioning Terms</vt:lpstr>
      <vt:lpstr>Positive Punishment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</dc:title>
  <dc:creator>Tyler Brown</dc:creator>
  <cp:lastModifiedBy>Jeff Merrill</cp:lastModifiedBy>
  <cp:revision>17</cp:revision>
  <dcterms:created xsi:type="dcterms:W3CDTF">2014-11-12T09:57:20Z</dcterms:created>
  <dcterms:modified xsi:type="dcterms:W3CDTF">2015-05-01T14:07:41Z</dcterms:modified>
</cp:coreProperties>
</file>